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9ED38-4ABF-47F4-B96B-D2F907794B4F}" type="datetimeFigureOut">
              <a:rPr lang="en-ZA" smtClean="0"/>
              <a:t>2023/09/11</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06ECD-FE19-4398-8BA8-CB1760500F1D}" type="slidenum">
              <a:rPr lang="en-ZA" smtClean="0"/>
              <a:t>‹#›</a:t>
            </a:fld>
            <a:endParaRPr lang="en-ZA"/>
          </a:p>
        </p:txBody>
      </p:sp>
    </p:spTree>
    <p:extLst>
      <p:ext uri="{BB962C8B-B14F-4D97-AF65-F5344CB8AC3E}">
        <p14:creationId xmlns:p14="http://schemas.microsoft.com/office/powerpoint/2010/main" val="105662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CD06ECD-FE19-4398-8BA8-CB1760500F1D}" type="slidenum">
              <a:rPr lang="en-ZA" smtClean="0"/>
              <a:t>4</a:t>
            </a:fld>
            <a:endParaRPr lang="en-ZA"/>
          </a:p>
        </p:txBody>
      </p:sp>
    </p:spTree>
    <p:extLst>
      <p:ext uri="{BB962C8B-B14F-4D97-AF65-F5344CB8AC3E}">
        <p14:creationId xmlns:p14="http://schemas.microsoft.com/office/powerpoint/2010/main" val="93173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CD06ECD-FE19-4398-8BA8-CB1760500F1D}" type="slidenum">
              <a:rPr lang="en-ZA" smtClean="0"/>
              <a:t>7</a:t>
            </a:fld>
            <a:endParaRPr lang="en-ZA"/>
          </a:p>
        </p:txBody>
      </p:sp>
    </p:spTree>
    <p:extLst>
      <p:ext uri="{BB962C8B-B14F-4D97-AF65-F5344CB8AC3E}">
        <p14:creationId xmlns:p14="http://schemas.microsoft.com/office/powerpoint/2010/main" val="3725350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CD06ECD-FE19-4398-8BA8-CB1760500F1D}" type="slidenum">
              <a:rPr lang="en-ZA" smtClean="0"/>
              <a:t>9</a:t>
            </a:fld>
            <a:endParaRPr lang="en-ZA"/>
          </a:p>
        </p:txBody>
      </p:sp>
    </p:spTree>
    <p:extLst>
      <p:ext uri="{BB962C8B-B14F-4D97-AF65-F5344CB8AC3E}">
        <p14:creationId xmlns:p14="http://schemas.microsoft.com/office/powerpoint/2010/main" val="103660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2">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45691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0E27-FF9F-F22E-FBD2-2C311B7F7AD0}"/>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91279CB-DC8D-5F99-05CB-05F662302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E3CE4D6-9AAB-B440-4103-AE5957663535}"/>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873A6601-A588-54C5-031D-9C431C6B57B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F72C7A4-F628-20FE-DE3A-9F59A8B461D0}"/>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235000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178CB1-84C6-201A-3855-6BCD96F803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061634A-163D-4C5B-2693-BF1AF4D463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C3587FD-D8F7-EDCF-3B09-5786F6835094}"/>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B39C25D8-981F-C8CB-641C-A886B0C7A45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D59A1A2-9AC0-57A7-0AF9-440E3AA2FA8A}"/>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425102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24CD4-FF63-5F70-FD18-6E365B1B7CB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1448397-5596-8B3E-5372-D315BB2F86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571F8E6-1C12-E51F-B7A3-EE39CF9E58D9}"/>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8FBA80B9-D4B7-72D9-F802-8C598F90D88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A64980C-C85D-41D5-6095-B58242DF67E5}"/>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251898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6B1BD-291C-22E2-F5CC-00ADEE937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412193D9-F3B0-DBCF-0819-2277C2B588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77404-4322-BE75-AB43-BB863AB1A197}"/>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FAA9D1F8-93FB-F496-977B-E93E58724D6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945AD2D-A0B0-2584-CB57-995884204524}"/>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252848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2BA22-18D7-96BE-F803-C8B2630CD8F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98C82D80-90CE-5FF5-6DA6-2188FCD73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5208647-DD75-D34D-F2DB-D6B354D31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5C8F0136-AED2-1500-25F4-40D90A69FC34}"/>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6" name="Footer Placeholder 5">
            <a:extLst>
              <a:ext uri="{FF2B5EF4-FFF2-40B4-BE49-F238E27FC236}">
                <a16:creationId xmlns:a16="http://schemas.microsoft.com/office/drawing/2014/main" id="{937B1C2B-143E-B2B2-F5AC-A948C8428AF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C2E13E7-EE91-E604-4735-1C4A9EE6BD2F}"/>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46156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2074-A0D2-CC90-28A1-1E3DF18C0433}"/>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BF99AF32-DF45-2071-1DBC-36720E7B8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71B67B-6644-A45D-BA78-3F53D6689B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56801FEA-04CA-6888-EE1F-E36FE07590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56163D-3194-265E-FDD7-05EB13FB99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5A6ACB5D-8A5B-E3F5-DD61-6BCED464E3B5}"/>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8" name="Footer Placeholder 7">
            <a:extLst>
              <a:ext uri="{FF2B5EF4-FFF2-40B4-BE49-F238E27FC236}">
                <a16:creationId xmlns:a16="http://schemas.microsoft.com/office/drawing/2014/main" id="{A982C3C2-4428-9476-9A39-30D3F509D9A7}"/>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93B91DD5-3CA1-D5DC-FE68-B6ACCF338939}"/>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425099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4DD0-54C5-1713-7B4C-5B57B426941E}"/>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7154CF31-B9E4-DDDD-E3CF-1053CDBB16F0}"/>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4" name="Footer Placeholder 3">
            <a:extLst>
              <a:ext uri="{FF2B5EF4-FFF2-40B4-BE49-F238E27FC236}">
                <a16:creationId xmlns:a16="http://schemas.microsoft.com/office/drawing/2014/main" id="{2EEDEA63-1406-0C72-B1E9-FE21DF4B7021}"/>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60EAC191-03FC-4743-30E0-4D7BA4AE4F06}"/>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328545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BBC56D-B675-195E-0526-200095D20607}"/>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3" name="Footer Placeholder 2">
            <a:extLst>
              <a:ext uri="{FF2B5EF4-FFF2-40B4-BE49-F238E27FC236}">
                <a16:creationId xmlns:a16="http://schemas.microsoft.com/office/drawing/2014/main" id="{9FEAB80D-CA6F-7056-2A55-7E01A84E6FD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D565D9B4-799D-091B-8B01-6DBA7B454DEB}"/>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1982631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9F8A-3EC5-4FE4-101B-5CFFA3DE18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C8608B51-F8B2-A6F8-1DC4-09DA48511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5660953B-E964-A20E-86C4-E0A90B5B2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8A6021-AE6C-87F7-0820-D82AB8FC955A}"/>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6" name="Footer Placeholder 5">
            <a:extLst>
              <a:ext uri="{FF2B5EF4-FFF2-40B4-BE49-F238E27FC236}">
                <a16:creationId xmlns:a16="http://schemas.microsoft.com/office/drawing/2014/main" id="{8DB86B47-AA76-294C-8DBC-6654E84416C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01EC357-1E3B-B7FA-FD07-4EBEF927745A}"/>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50949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F0800-ACE4-A05E-37CC-071D51F0D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24869496-5E41-AEF2-C8EE-2776922B78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8B8348EA-506E-E57C-5F15-40615C471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375F0-548F-172B-85B5-C9CE784D6AB8}"/>
              </a:ext>
            </a:extLst>
          </p:cNvPr>
          <p:cNvSpPr>
            <a:spLocks noGrp="1"/>
          </p:cNvSpPr>
          <p:nvPr>
            <p:ph type="dt" sz="half" idx="10"/>
          </p:nvPr>
        </p:nvSpPr>
        <p:spPr/>
        <p:txBody>
          <a:bodyPr/>
          <a:lstStyle/>
          <a:p>
            <a:fld id="{079A3473-71BF-4C96-8869-A42FCBAF2892}" type="datetimeFigureOut">
              <a:rPr lang="en-ZA" smtClean="0"/>
              <a:t>2023/09/11</a:t>
            </a:fld>
            <a:endParaRPr lang="en-ZA"/>
          </a:p>
        </p:txBody>
      </p:sp>
      <p:sp>
        <p:nvSpPr>
          <p:cNvPr id="6" name="Footer Placeholder 5">
            <a:extLst>
              <a:ext uri="{FF2B5EF4-FFF2-40B4-BE49-F238E27FC236}">
                <a16:creationId xmlns:a16="http://schemas.microsoft.com/office/drawing/2014/main" id="{2E3A63AE-97EF-0663-49CD-6B64F61837F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6FEEC60E-E6FA-9C3F-A6C2-C07B5B45D9C3}"/>
              </a:ext>
            </a:extLst>
          </p:cNvPr>
          <p:cNvSpPr>
            <a:spLocks noGrp="1"/>
          </p:cNvSpPr>
          <p:nvPr>
            <p:ph type="sldNum" sz="quarter" idx="12"/>
          </p:nvPr>
        </p:nvSpPr>
        <p:spPr/>
        <p:txBody>
          <a:bodyPr/>
          <a:lstStyle/>
          <a:p>
            <a:fld id="{57C75EEA-0D1C-429E-8CAB-385C2AC97ECD}" type="slidenum">
              <a:rPr lang="en-ZA" smtClean="0"/>
              <a:t>‹#›</a:t>
            </a:fld>
            <a:endParaRPr lang="en-ZA"/>
          </a:p>
        </p:txBody>
      </p:sp>
    </p:spTree>
    <p:extLst>
      <p:ext uri="{BB962C8B-B14F-4D97-AF65-F5344CB8AC3E}">
        <p14:creationId xmlns:p14="http://schemas.microsoft.com/office/powerpoint/2010/main" val="30006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28935-5904-007F-8258-74DAB4E90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CA31A3AD-E0D2-CD1F-42F3-2184C65F7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129447C-2A3F-09C7-2DC5-4D0C6CADF1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A3473-71BF-4C96-8869-A42FCBAF2892}" type="datetimeFigureOut">
              <a:rPr lang="en-ZA" smtClean="0"/>
              <a:t>2023/09/11</a:t>
            </a:fld>
            <a:endParaRPr lang="en-ZA"/>
          </a:p>
        </p:txBody>
      </p:sp>
      <p:sp>
        <p:nvSpPr>
          <p:cNvPr id="5" name="Footer Placeholder 4">
            <a:extLst>
              <a:ext uri="{FF2B5EF4-FFF2-40B4-BE49-F238E27FC236}">
                <a16:creationId xmlns:a16="http://schemas.microsoft.com/office/drawing/2014/main" id="{ED09ACE8-46FD-C0A8-BD83-E1EC2BE2A1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B524DC5D-8CA5-1ED6-5379-5B25A72A88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75EEA-0D1C-429E-8CAB-385C2AC97ECD}" type="slidenum">
              <a:rPr lang="en-ZA" smtClean="0"/>
              <a:t>‹#›</a:t>
            </a:fld>
            <a:endParaRPr lang="en-ZA"/>
          </a:p>
        </p:txBody>
      </p:sp>
    </p:spTree>
    <p:extLst>
      <p:ext uri="{BB962C8B-B14F-4D97-AF65-F5344CB8AC3E}">
        <p14:creationId xmlns:p14="http://schemas.microsoft.com/office/powerpoint/2010/main" val="3833426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5">
            <a:extLst>
              <a:ext uri="{FF2B5EF4-FFF2-40B4-BE49-F238E27FC236}">
                <a16:creationId xmlns:a16="http://schemas.microsoft.com/office/drawing/2014/main" id="{09A4191C-AFA2-5103-A5FA-110FAE3EB057}"/>
              </a:ext>
            </a:extLst>
          </p:cNvPr>
          <p:cNvPicPr>
            <a:picLocks noChangeAspect="1"/>
          </p:cNvPicPr>
          <p:nvPr/>
        </p:nvPicPr>
        <p:blipFill rotWithShape="1">
          <a:blip r:embed="rId2">
            <a:alphaModFix amt="29000"/>
            <a:extLst>
              <a:ext uri="{BEBA8EAE-BF5A-486C-A8C5-ECC9F3942E4B}">
                <a14:imgProps xmlns:a14="http://schemas.microsoft.com/office/drawing/2010/main">
                  <a14:imgLayer r:embed="rId3">
                    <a14:imgEffect>
                      <a14:saturation sat="0"/>
                    </a14:imgEffect>
                  </a14:imgLayer>
                </a14:imgProps>
              </a:ext>
            </a:extLst>
          </a:blip>
          <a:srcRect t="27930" b="43272"/>
          <a:stretch/>
        </p:blipFill>
        <p:spPr>
          <a:xfrm>
            <a:off x="0" y="-1"/>
            <a:ext cx="12192000" cy="6858001"/>
          </a:xfrm>
          <a:custGeom>
            <a:avLst/>
            <a:gdLst>
              <a:gd name="connsiteX0" fmla="*/ -960 w 10287000"/>
              <a:gd name="connsiteY0" fmla="*/ 2058 h 20059650"/>
              <a:gd name="connsiteX1" fmla="*/ 10286040 w 10287000"/>
              <a:gd name="connsiteY1" fmla="*/ 2058 h 20059650"/>
              <a:gd name="connsiteX2" fmla="*/ 10286040 w 10287000"/>
              <a:gd name="connsiteY2" fmla="*/ 20061708 h 20059650"/>
              <a:gd name="connsiteX3" fmla="*/ -960 w 10287000"/>
              <a:gd name="connsiteY3" fmla="*/ 20061708 h 20059650"/>
            </a:gdLst>
            <a:ahLst/>
            <a:cxnLst>
              <a:cxn ang="0">
                <a:pos x="connsiteX0" y="connsiteY0"/>
              </a:cxn>
              <a:cxn ang="0">
                <a:pos x="connsiteX1" y="connsiteY1"/>
              </a:cxn>
              <a:cxn ang="0">
                <a:pos x="connsiteX2" y="connsiteY2"/>
              </a:cxn>
              <a:cxn ang="0">
                <a:pos x="connsiteX3" y="connsiteY3"/>
              </a:cxn>
            </a:cxnLst>
            <a:rect l="l" t="t" r="r" b="b"/>
            <a:pathLst>
              <a:path w="10287000" h="20059650">
                <a:moveTo>
                  <a:pt x="-960" y="2058"/>
                </a:moveTo>
                <a:lnTo>
                  <a:pt x="10286040" y="2058"/>
                </a:lnTo>
                <a:lnTo>
                  <a:pt x="10286040" y="20061708"/>
                </a:lnTo>
                <a:lnTo>
                  <a:pt x="-960" y="20061708"/>
                </a:lnTo>
                <a:close/>
              </a:path>
            </a:pathLst>
          </a:custGeom>
        </p:spPr>
      </p:pic>
      <p:sp>
        <p:nvSpPr>
          <p:cNvPr id="4" name="TextBox 3">
            <a:extLst>
              <a:ext uri="{FF2B5EF4-FFF2-40B4-BE49-F238E27FC236}">
                <a16:creationId xmlns:a16="http://schemas.microsoft.com/office/drawing/2014/main" id="{EE6087C3-FDBF-C467-6A64-1FB135192B14}"/>
              </a:ext>
            </a:extLst>
          </p:cNvPr>
          <p:cNvSpPr txBox="1"/>
          <p:nvPr/>
        </p:nvSpPr>
        <p:spPr>
          <a:xfrm>
            <a:off x="377072" y="5175315"/>
            <a:ext cx="5872899" cy="1015663"/>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IWA19 CAPSTONE PROJECT</a:t>
            </a:r>
          </a:p>
          <a:p>
            <a:r>
              <a:rPr lang="en-ZA" dirty="0">
                <a:latin typeface="Arial" panose="020B0604020202020204" pitchFamily="34" charset="0"/>
                <a:cs typeface="Arial" panose="020B0604020202020204" pitchFamily="34" charset="0"/>
              </a:rPr>
              <a:t>NOELEEN KYLIE MOODLEY</a:t>
            </a:r>
          </a:p>
          <a:p>
            <a:r>
              <a:rPr lang="en-ZA" dirty="0">
                <a:latin typeface="Arial" panose="020B0604020202020204" pitchFamily="34" charset="0"/>
                <a:cs typeface="Arial" panose="020B0604020202020204" pitchFamily="34" charset="0"/>
              </a:rPr>
              <a:t>2023</a:t>
            </a:r>
          </a:p>
        </p:txBody>
      </p:sp>
    </p:spTree>
    <p:extLst>
      <p:ext uri="{BB962C8B-B14F-4D97-AF65-F5344CB8AC3E}">
        <p14:creationId xmlns:p14="http://schemas.microsoft.com/office/powerpoint/2010/main" val="43965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7343480" cy="5539978"/>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Introduction &amp; Overview</a:t>
            </a:r>
          </a:p>
          <a:p>
            <a:endParaRPr lang="en-ZA" dirty="0">
              <a:latin typeface="Arial" panose="020B0604020202020204" pitchFamily="34" charset="0"/>
              <a:cs typeface="Arial" panose="020B0604020202020204" pitchFamily="34" charset="0"/>
            </a:endParaRPr>
          </a:p>
          <a:p>
            <a:pPr algn="just"/>
            <a:r>
              <a:rPr lang="en-ZA" sz="1200" i="0" dirty="0">
                <a:effectLst/>
                <a:latin typeface="Open Sans" panose="020B0606030504020204" pitchFamily="34" charset="0"/>
              </a:rPr>
              <a:t>The App aims to create a centralized platform for book-related information, offering an engaging and efficient way for users to explore, learn about, and engage with a diverse array of books and authors.</a:t>
            </a:r>
          </a:p>
          <a:p>
            <a:pPr algn="just"/>
            <a:endParaRPr lang="en-ZA" sz="1200" dirty="0">
              <a:latin typeface="Open Sans" panose="020B0606030504020204" pitchFamily="34" charset="0"/>
              <a:cs typeface="Arial" panose="020B0604020202020204" pitchFamily="34" charset="0"/>
            </a:endParaRPr>
          </a:p>
          <a:p>
            <a:pPr algn="just"/>
            <a:r>
              <a:rPr lang="en-ZA" sz="1200" i="0" dirty="0">
                <a:effectLst/>
                <a:latin typeface="Open Sans" panose="020B0606030504020204" pitchFamily="34" charset="0"/>
              </a:rPr>
              <a:t>Key Features: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1. Book Listings and Details:</a:t>
            </a:r>
          </a:p>
          <a:p>
            <a:pPr algn="just"/>
            <a:r>
              <a:rPr lang="en-ZA" sz="1200" b="0" i="0" dirty="0">
                <a:effectLst/>
                <a:latin typeface="Open Sans" panose="020B0606030504020204" pitchFamily="34" charset="0"/>
              </a:rPr>
              <a:t>Users can browse through a diverse collection of books, presented in a user-friendly interface. Each book listing showcases the book's title, cover image, genre tags, popularity rating, and a concise description. Clicking on a book provides detailed information about the book.</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2. </a:t>
            </a:r>
            <a:r>
              <a:rPr lang="en-ZA" sz="1200" dirty="0">
                <a:latin typeface="Open Sans" panose="020B0606030504020204" pitchFamily="34" charset="0"/>
              </a:rPr>
              <a:t>Book Summary</a:t>
            </a:r>
            <a:r>
              <a:rPr lang="en-ZA" sz="1200" b="0" i="0" dirty="0">
                <a:effectLst/>
                <a:latin typeface="Open Sans" panose="020B0606030504020204" pitchFamily="34" charset="0"/>
              </a:rPr>
              <a:t>:</a:t>
            </a:r>
          </a:p>
          <a:p>
            <a:pPr algn="just"/>
            <a:r>
              <a:rPr lang="en-ZA" sz="1200" b="0" i="0" dirty="0">
                <a:effectLst/>
                <a:latin typeface="Open Sans" panose="020B0606030504020204" pitchFamily="34" charset="0"/>
              </a:rPr>
              <a:t>The app highlights a summary of the books available on the site. </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3. Genre Categorization:</a:t>
            </a:r>
          </a:p>
          <a:p>
            <a:pPr algn="just"/>
            <a:r>
              <a:rPr lang="en-ZA" sz="1200" b="0" i="0" dirty="0">
                <a:effectLst/>
                <a:latin typeface="Open Sans" panose="020B0606030504020204" pitchFamily="34" charset="0"/>
              </a:rPr>
              <a:t>Books are categorized into various genres, allowing users to filter and discover books based on their interests. </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4. Search and Filtering:</a:t>
            </a:r>
          </a:p>
          <a:p>
            <a:pPr algn="just"/>
            <a:r>
              <a:rPr lang="en-ZA" sz="1200" b="0" i="0" dirty="0">
                <a:effectLst/>
                <a:latin typeface="Open Sans" panose="020B0606030504020204" pitchFamily="34" charset="0"/>
              </a:rPr>
              <a:t>Users can search for books, authors, and genres using a robust search functionality and filter options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5.Pagination:</a:t>
            </a:r>
          </a:p>
          <a:p>
            <a:pPr algn="just"/>
            <a:r>
              <a:rPr lang="en-ZA" sz="1200" b="0" i="0" dirty="0">
                <a:effectLst/>
                <a:latin typeface="Open Sans" panose="020B0606030504020204" pitchFamily="34" charset="0"/>
              </a:rPr>
              <a:t>There are a manageable number of books per page to handle large volumes of books</a:t>
            </a:r>
          </a:p>
          <a:p>
            <a:pPr algn="just"/>
            <a:endParaRPr lang="en-ZA" sz="1200" b="0" i="0" dirty="0">
              <a:effectLst/>
              <a:latin typeface="Open Sans" panose="020B0606030504020204" pitchFamily="34" charset="0"/>
            </a:endParaRPr>
          </a:p>
          <a:p>
            <a:pPr algn="just"/>
            <a:r>
              <a:rPr lang="en-ZA" sz="1200" dirty="0">
                <a:latin typeface="Open Sans" panose="020B0606030504020204" pitchFamily="34" charset="0"/>
              </a:rPr>
              <a:t>6</a:t>
            </a:r>
            <a:r>
              <a:rPr lang="en-ZA" sz="1200" b="0" i="0" dirty="0">
                <a:effectLst/>
                <a:latin typeface="Open Sans" panose="020B0606030504020204" pitchFamily="34" charset="0"/>
              </a:rPr>
              <a:t>. Responsive Design:</a:t>
            </a:r>
          </a:p>
          <a:p>
            <a:pPr algn="just"/>
            <a:r>
              <a:rPr lang="en-ZA" sz="1200" b="0" i="0" dirty="0">
                <a:effectLst/>
                <a:latin typeface="Open Sans" panose="020B0606030504020204" pitchFamily="34" charset="0"/>
              </a:rPr>
              <a:t>The app is designed to be responsive, ensuring a seamless experience across different devices</a:t>
            </a:r>
            <a:endParaRPr lang="en-ZA"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3140938-897E-B618-B21A-BD55BF1D5B28}"/>
              </a:ext>
            </a:extLst>
          </p:cNvPr>
          <p:cNvPicPr>
            <a:picLocks noChangeAspect="1"/>
          </p:cNvPicPr>
          <p:nvPr/>
        </p:nvPicPr>
        <p:blipFill rotWithShape="1">
          <a:blip r:embed="rId2"/>
          <a:srcRect l="14214" t="17458" r="17523" b="13950"/>
          <a:stretch/>
        </p:blipFill>
        <p:spPr>
          <a:xfrm>
            <a:off x="8079013" y="1069943"/>
            <a:ext cx="3735914" cy="2111604"/>
          </a:xfrm>
          <a:prstGeom prst="rect">
            <a:avLst/>
          </a:prstGeom>
        </p:spPr>
      </p:pic>
      <p:pic>
        <p:nvPicPr>
          <p:cNvPr id="8" name="Picture 7">
            <a:extLst>
              <a:ext uri="{FF2B5EF4-FFF2-40B4-BE49-F238E27FC236}">
                <a16:creationId xmlns:a16="http://schemas.microsoft.com/office/drawing/2014/main" id="{13F24399-D338-E4E1-7A87-C94820CD6154}"/>
              </a:ext>
            </a:extLst>
          </p:cNvPr>
          <p:cNvPicPr>
            <a:picLocks noChangeAspect="1"/>
          </p:cNvPicPr>
          <p:nvPr/>
        </p:nvPicPr>
        <p:blipFill rotWithShape="1">
          <a:blip r:embed="rId3"/>
          <a:srcRect l="27812" t="20634" r="23144" b="7733"/>
          <a:stretch/>
        </p:blipFill>
        <p:spPr>
          <a:xfrm>
            <a:off x="8079013" y="3496618"/>
            <a:ext cx="3808186" cy="2983857"/>
          </a:xfrm>
          <a:prstGeom prst="rect">
            <a:avLst/>
          </a:prstGeom>
        </p:spPr>
      </p:pic>
    </p:spTree>
    <p:extLst>
      <p:ext uri="{BB962C8B-B14F-4D97-AF65-F5344CB8AC3E}">
        <p14:creationId xmlns:p14="http://schemas.microsoft.com/office/powerpoint/2010/main" val="274196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5458120" cy="7386638"/>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Understanding The Current Code</a:t>
            </a:r>
          </a:p>
          <a:p>
            <a:endParaRPr lang="en-ZA" dirty="0">
              <a:latin typeface="Arial" panose="020B0604020202020204" pitchFamily="34" charset="0"/>
              <a:cs typeface="Arial" panose="020B0604020202020204" pitchFamily="34" charset="0"/>
            </a:endParaRPr>
          </a:p>
          <a:p>
            <a:pPr algn="just"/>
            <a:r>
              <a:rPr lang="en-ZA" sz="1200" b="0" i="0" dirty="0">
                <a:effectLst/>
                <a:latin typeface="Open Sans" panose="020B0606030504020204" pitchFamily="34" charset="0"/>
              </a:rPr>
              <a:t>1. index.html: </a:t>
            </a:r>
          </a:p>
          <a:p>
            <a:pPr algn="just"/>
            <a:r>
              <a:rPr lang="en-ZA" sz="1200" b="0" i="0" dirty="0">
                <a:effectLst/>
                <a:latin typeface="Open Sans" panose="020B0606030504020204" pitchFamily="34" charset="0"/>
              </a:rPr>
              <a:t>This is the main HTML file of your web application. It serves as the entry point and provides the structure and content for the webpage. It contains the following:</a:t>
            </a:r>
          </a:p>
          <a:p>
            <a:pPr marL="171450" indent="-171450" algn="just">
              <a:buFont typeface="Arial" panose="020B0604020202020204" pitchFamily="34" charset="0"/>
              <a:buChar char="•"/>
            </a:pPr>
            <a:r>
              <a:rPr lang="en-ZA" sz="1200" b="0" i="0" dirty="0">
                <a:effectLst/>
                <a:latin typeface="Open Sans" panose="020B0606030504020204" pitchFamily="34" charset="0"/>
              </a:rPr>
              <a:t>HTML structure</a:t>
            </a:r>
          </a:p>
          <a:p>
            <a:pPr marL="171450" indent="-171450" algn="just">
              <a:buFont typeface="Arial" panose="020B0604020202020204" pitchFamily="34" charset="0"/>
              <a:buChar char="•"/>
            </a:pPr>
            <a:r>
              <a:rPr lang="en-ZA" sz="1200" b="0" i="0" dirty="0">
                <a:effectLst/>
                <a:latin typeface="Open Sans" panose="020B0606030504020204" pitchFamily="34" charset="0"/>
              </a:rPr>
              <a:t>Metadata</a:t>
            </a:r>
          </a:p>
          <a:p>
            <a:pPr marL="171450" indent="-171450" algn="just">
              <a:buFont typeface="Arial" panose="020B0604020202020204" pitchFamily="34" charset="0"/>
              <a:buChar char="•"/>
            </a:pPr>
            <a:r>
              <a:rPr lang="en-ZA" sz="1200" b="0" i="0" dirty="0">
                <a:effectLst/>
                <a:latin typeface="Open Sans" panose="020B0606030504020204" pitchFamily="34" charset="0"/>
              </a:rPr>
              <a:t>External Resources &amp; Links </a:t>
            </a:r>
          </a:p>
          <a:p>
            <a:pPr marL="171450" indent="-171450" algn="just">
              <a:buFont typeface="Arial" panose="020B0604020202020204" pitchFamily="34" charset="0"/>
              <a:buChar char="•"/>
            </a:pPr>
            <a:r>
              <a:rPr lang="en-ZA" sz="1200" b="0" i="0" dirty="0">
                <a:effectLst/>
                <a:latin typeface="Open Sans" panose="020B0606030504020204" pitchFamily="34" charset="0"/>
              </a:rPr>
              <a:t>Layout and Content</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2. style.css: </a:t>
            </a:r>
          </a:p>
          <a:p>
            <a:pPr algn="just"/>
            <a:r>
              <a:rPr lang="en-ZA" sz="1200" b="0" i="0" dirty="0">
                <a:effectLst/>
                <a:latin typeface="Open Sans" panose="020B0606030504020204" pitchFamily="34" charset="0"/>
              </a:rPr>
              <a:t>This is a Cascading Style Sheets (CSS) file that is used to define the visual styling and layout of the webpage. It contains rules that determine how elements on the page should be displayed, such as colours, fonts, spacing, positioning, and more. </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3. data.js: </a:t>
            </a:r>
          </a:p>
          <a:p>
            <a:pPr algn="just"/>
            <a:r>
              <a:rPr lang="en-ZA" sz="1200" b="0" i="0" dirty="0">
                <a:effectLst/>
                <a:latin typeface="Open Sans" panose="020B0606030504020204" pitchFamily="34" charset="0"/>
              </a:rPr>
              <a:t>This file is likely used to hold data or configuration settings that are used by your application. It could be a JavaScript module that exports data objects, arrays, or other values that your application needs. It might contain information about books, genres, authors, or other data relevant to your application. This data can be used dynamically in your JavaScript code to populate content on the webpage or drive certain behaviours.</a:t>
            </a:r>
          </a:p>
          <a:p>
            <a:pPr algn="just"/>
            <a:endParaRPr lang="en-ZA" sz="1200" b="0" i="0" dirty="0">
              <a:effectLst/>
              <a:latin typeface="Open Sans" panose="020B0606030504020204" pitchFamily="34" charset="0"/>
            </a:endParaRPr>
          </a:p>
          <a:p>
            <a:pPr algn="just"/>
            <a:r>
              <a:rPr lang="en-ZA" sz="1200" b="0" i="0" dirty="0">
                <a:effectLst/>
                <a:latin typeface="Open Sans" panose="020B0606030504020204" pitchFamily="34" charset="0"/>
              </a:rPr>
              <a:t>4. scripts.js: </a:t>
            </a:r>
          </a:p>
          <a:p>
            <a:pPr algn="just"/>
            <a:r>
              <a:rPr lang="en-ZA" sz="1200" b="0" i="0" dirty="0">
                <a:effectLst/>
                <a:latin typeface="Open Sans" panose="020B0606030504020204" pitchFamily="34" charset="0"/>
              </a:rPr>
              <a:t>This JavaScript file seems to contain the main scripting logic for your web application. It likely handles interactions, dynamic content updates, and user interface behaviour. The code in this file seems to deal with book previews, filtering, button clicks, event handling, and possibly more. It's essentially the "brains" of your application, making it interactive and responsive to user actions.</a:t>
            </a: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95E247BE-62F8-7C41-380F-1A67DFD4E72E}"/>
              </a:ext>
            </a:extLst>
          </p:cNvPr>
          <p:cNvPicPr>
            <a:picLocks noChangeAspect="1"/>
          </p:cNvPicPr>
          <p:nvPr/>
        </p:nvPicPr>
        <p:blipFill rotWithShape="1">
          <a:blip r:embed="rId2"/>
          <a:srcRect l="19020" t="3300" r="32191" b="78144"/>
          <a:stretch/>
        </p:blipFill>
        <p:spPr>
          <a:xfrm>
            <a:off x="6202835" y="1038097"/>
            <a:ext cx="5612092" cy="1200686"/>
          </a:xfrm>
          <a:prstGeom prst="rect">
            <a:avLst/>
          </a:prstGeom>
        </p:spPr>
      </p:pic>
      <p:pic>
        <p:nvPicPr>
          <p:cNvPr id="6" name="Picture 5">
            <a:extLst>
              <a:ext uri="{FF2B5EF4-FFF2-40B4-BE49-F238E27FC236}">
                <a16:creationId xmlns:a16="http://schemas.microsoft.com/office/drawing/2014/main" id="{7D4A0388-8672-DB98-B9D8-D5C26B8FDCBF}"/>
              </a:ext>
            </a:extLst>
          </p:cNvPr>
          <p:cNvPicPr>
            <a:picLocks noChangeAspect="1"/>
          </p:cNvPicPr>
          <p:nvPr/>
        </p:nvPicPr>
        <p:blipFill rotWithShape="1">
          <a:blip r:embed="rId3"/>
          <a:srcRect l="18866" t="3161" r="30285" b="80345"/>
          <a:stretch/>
        </p:blipFill>
        <p:spPr>
          <a:xfrm>
            <a:off x="6202835" y="2565873"/>
            <a:ext cx="5612092" cy="1024043"/>
          </a:xfrm>
          <a:prstGeom prst="rect">
            <a:avLst/>
          </a:prstGeom>
        </p:spPr>
      </p:pic>
      <p:pic>
        <p:nvPicPr>
          <p:cNvPr id="8" name="Picture 7">
            <a:extLst>
              <a:ext uri="{FF2B5EF4-FFF2-40B4-BE49-F238E27FC236}">
                <a16:creationId xmlns:a16="http://schemas.microsoft.com/office/drawing/2014/main" id="{46F90FA8-3549-2D0D-CE9A-59912450C01F}"/>
              </a:ext>
            </a:extLst>
          </p:cNvPr>
          <p:cNvPicPr>
            <a:picLocks noChangeAspect="1"/>
          </p:cNvPicPr>
          <p:nvPr/>
        </p:nvPicPr>
        <p:blipFill rotWithShape="1">
          <a:blip r:embed="rId4"/>
          <a:srcRect l="19252" t="4014" r="31960" b="79086"/>
          <a:stretch/>
        </p:blipFill>
        <p:spPr>
          <a:xfrm>
            <a:off x="6202835" y="3866262"/>
            <a:ext cx="5612092" cy="1093510"/>
          </a:xfrm>
          <a:prstGeom prst="rect">
            <a:avLst/>
          </a:prstGeom>
        </p:spPr>
      </p:pic>
      <p:pic>
        <p:nvPicPr>
          <p:cNvPr id="10" name="Picture 9">
            <a:extLst>
              <a:ext uri="{FF2B5EF4-FFF2-40B4-BE49-F238E27FC236}">
                <a16:creationId xmlns:a16="http://schemas.microsoft.com/office/drawing/2014/main" id="{FD9BB211-574F-215D-784A-8F317D925E39}"/>
              </a:ext>
            </a:extLst>
          </p:cNvPr>
          <p:cNvPicPr>
            <a:picLocks noChangeAspect="1"/>
          </p:cNvPicPr>
          <p:nvPr/>
        </p:nvPicPr>
        <p:blipFill rotWithShape="1">
          <a:blip r:embed="rId5"/>
          <a:srcRect l="19098" t="3250" r="32113" b="78193"/>
          <a:stretch/>
        </p:blipFill>
        <p:spPr>
          <a:xfrm>
            <a:off x="6202834" y="5313316"/>
            <a:ext cx="5612092" cy="1200686"/>
          </a:xfrm>
          <a:prstGeom prst="rect">
            <a:avLst/>
          </a:prstGeom>
        </p:spPr>
      </p:pic>
    </p:spTree>
    <p:extLst>
      <p:ext uri="{BB962C8B-B14F-4D97-AF65-F5344CB8AC3E}">
        <p14:creationId xmlns:p14="http://schemas.microsoft.com/office/powerpoint/2010/main" val="1723612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11425286" cy="6001643"/>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Identifying Code Issues </a:t>
            </a:r>
          </a:p>
          <a:p>
            <a:endParaRPr lang="en-ZA" sz="2400" b="1" dirty="0">
              <a:latin typeface="Arial" panose="020B0604020202020204" pitchFamily="34" charset="0"/>
              <a:cs typeface="Arial" panose="020B0604020202020204" pitchFamily="34" charset="0"/>
            </a:endParaRPr>
          </a:p>
          <a:p>
            <a:pPr marL="228600" indent="-228600">
              <a:buAutoNum type="arabicPeriod"/>
            </a:pPr>
            <a:r>
              <a:rPr lang="en-ZA" sz="1200" b="1" dirty="0">
                <a:latin typeface="Arial" panose="020B0604020202020204" pitchFamily="34" charset="0"/>
                <a:cs typeface="Arial" panose="020B0604020202020204" pitchFamily="34" charset="0"/>
              </a:rPr>
              <a:t>Syntax Errors</a:t>
            </a:r>
            <a:r>
              <a:rPr lang="en-ZA" sz="1200" dirty="0">
                <a:latin typeface="Arial" panose="020B0604020202020204" pitchFamily="34" charset="0"/>
                <a:cs typeface="Arial" panose="020B0604020202020204" pitchFamily="34" charset="0"/>
              </a:rPr>
              <a:t>: missing parentheses around the condition and a colon to start the block. </a:t>
            </a: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Söhne Mono"/>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2. Incorrect Loop Usage: </a:t>
            </a:r>
            <a:r>
              <a:rPr lang="en-ZA" sz="1200" dirty="0">
                <a:latin typeface="Arial" panose="020B0604020202020204" pitchFamily="34" charset="0"/>
                <a:cs typeface="Arial" panose="020B0604020202020204" pitchFamily="34" charset="0"/>
              </a:rPr>
              <a:t>missing proper initialization, condition, and update statements. </a:t>
            </a: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3. Object Property Assignment: </a:t>
            </a:r>
            <a:r>
              <a:rPr lang="en-ZA" sz="1200" dirty="0">
                <a:latin typeface="Arial" panose="020B0604020202020204" pitchFamily="34" charset="0"/>
                <a:cs typeface="Arial" panose="020B0604020202020204" pitchFamily="34" charset="0"/>
              </a:rPr>
              <a:t>Incorrect </a:t>
            </a:r>
            <a:r>
              <a:rPr lang="en-ZA" sz="1200" dirty="0" err="1">
                <a:latin typeface="Arial" panose="020B0604020202020204" pitchFamily="34" charset="0"/>
                <a:cs typeface="Arial" panose="020B0604020202020204" pitchFamily="34" charset="0"/>
              </a:rPr>
              <a:t>destructuring</a:t>
            </a:r>
            <a:r>
              <a:rPr lang="en-ZA" sz="1200" dirty="0">
                <a:latin typeface="Arial" panose="020B0604020202020204" pitchFamily="34" charset="0"/>
                <a:cs typeface="Arial" panose="020B0604020202020204" pitchFamily="34" charset="0"/>
              </a:rPr>
              <a:t> of array</a:t>
            </a:r>
            <a:r>
              <a:rPr lang="en-ZA" sz="1200" b="1" dirty="0">
                <a:solidFill>
                  <a:schemeClr val="accent5">
                    <a:lumMod val="40000"/>
                    <a:lumOff val="60000"/>
                  </a:schemeClr>
                </a:solidFill>
                <a:latin typeface="Arial" panose="020B0604020202020204" pitchFamily="34" charset="0"/>
                <a:cs typeface="Arial" panose="020B0604020202020204" pitchFamily="34" charset="0"/>
              </a:rPr>
              <a:t>. </a:t>
            </a: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4. Conditionals and Assignment:</a:t>
            </a:r>
            <a:r>
              <a:rPr lang="en-ZA" sz="1200" dirty="0">
                <a:latin typeface="Arial" panose="020B0604020202020204" pitchFamily="34" charset="0"/>
                <a:cs typeface="Arial" panose="020B0604020202020204" pitchFamily="34" charset="0"/>
              </a:rPr>
              <a:t> Incorrect usage of =&gt; and missing parenthesis. </a:t>
            </a: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5. String Templates: </a:t>
            </a:r>
            <a:r>
              <a:rPr lang="en-ZA" sz="1200" dirty="0">
                <a:latin typeface="Arial" panose="020B0604020202020204" pitchFamily="34" charset="0"/>
                <a:cs typeface="Arial" panose="020B0604020202020204" pitchFamily="34" charset="0"/>
              </a:rPr>
              <a:t>Incorrect format of string interpolation.</a:t>
            </a:r>
            <a:endParaRPr lang="en-ZA" sz="1200" b="1" dirty="0">
              <a:solidFill>
                <a:schemeClr val="accent5">
                  <a:lumMod val="40000"/>
                  <a:lumOff val="60000"/>
                </a:schemeClr>
              </a:solidFill>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a:p>
            <a:r>
              <a:rPr lang="en-ZA" sz="1200" b="1" dirty="0">
                <a:latin typeface="Arial" panose="020B0604020202020204" pitchFamily="34" charset="0"/>
                <a:cs typeface="Arial" panose="020B0604020202020204" pitchFamily="34" charset="0"/>
              </a:rPr>
              <a:t>6. Undefined Variables: </a:t>
            </a:r>
            <a:r>
              <a:rPr lang="en-ZA" sz="1200" dirty="0">
                <a:latin typeface="Arial" panose="020B0604020202020204" pitchFamily="34" charset="0"/>
                <a:cs typeface="Arial" panose="020B0604020202020204" pitchFamily="34" charset="0"/>
              </a:rPr>
              <a:t>Undefined.</a:t>
            </a:r>
          </a:p>
          <a:p>
            <a:endParaRPr lang="en-ZA" sz="1200" dirty="0">
              <a:latin typeface="Arial" panose="020B0604020202020204" pitchFamily="34" charset="0"/>
              <a:cs typeface="Arial" panose="020B0604020202020204" pitchFamily="34" charset="0"/>
            </a:endParaRPr>
          </a:p>
          <a:p>
            <a:endParaRPr lang="en-ZA" sz="1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188229C-96CA-2001-5076-5E047004A70E}"/>
              </a:ext>
            </a:extLst>
          </p:cNvPr>
          <p:cNvPicPr>
            <a:picLocks noChangeAspect="1"/>
          </p:cNvPicPr>
          <p:nvPr/>
        </p:nvPicPr>
        <p:blipFill rotWithShape="1">
          <a:blip r:embed="rId3"/>
          <a:srcRect l="11801" t="62329" r="55792" b="35091"/>
          <a:stretch/>
        </p:blipFill>
        <p:spPr>
          <a:xfrm>
            <a:off x="469635" y="1423445"/>
            <a:ext cx="10105534" cy="226245"/>
          </a:xfrm>
          <a:prstGeom prst="rect">
            <a:avLst/>
          </a:prstGeom>
        </p:spPr>
      </p:pic>
      <p:pic>
        <p:nvPicPr>
          <p:cNvPr id="6" name="Picture 5">
            <a:extLst>
              <a:ext uri="{FF2B5EF4-FFF2-40B4-BE49-F238E27FC236}">
                <a16:creationId xmlns:a16="http://schemas.microsoft.com/office/drawing/2014/main" id="{3EEECFDB-73B3-2D66-3147-1EB3B8819236}"/>
              </a:ext>
            </a:extLst>
          </p:cNvPr>
          <p:cNvPicPr>
            <a:picLocks noChangeAspect="1"/>
          </p:cNvPicPr>
          <p:nvPr/>
        </p:nvPicPr>
        <p:blipFill rotWithShape="1">
          <a:blip r:embed="rId4"/>
          <a:srcRect l="11736" t="44928" r="50000" b="52027"/>
          <a:stretch/>
        </p:blipFill>
        <p:spPr>
          <a:xfrm>
            <a:off x="469635" y="2324935"/>
            <a:ext cx="10105535" cy="226245"/>
          </a:xfrm>
          <a:prstGeom prst="rect">
            <a:avLst/>
          </a:prstGeom>
        </p:spPr>
      </p:pic>
      <p:pic>
        <p:nvPicPr>
          <p:cNvPr id="8" name="Picture 7">
            <a:extLst>
              <a:ext uri="{FF2B5EF4-FFF2-40B4-BE49-F238E27FC236}">
                <a16:creationId xmlns:a16="http://schemas.microsoft.com/office/drawing/2014/main" id="{0CD4ACE4-B434-88D5-F0EB-008BE5386DA6}"/>
              </a:ext>
            </a:extLst>
          </p:cNvPr>
          <p:cNvPicPr>
            <a:picLocks noChangeAspect="1"/>
          </p:cNvPicPr>
          <p:nvPr/>
        </p:nvPicPr>
        <p:blipFill rotWithShape="1">
          <a:blip r:embed="rId5"/>
          <a:srcRect l="10943" t="53543" r="55221" b="43763"/>
          <a:stretch/>
        </p:blipFill>
        <p:spPr>
          <a:xfrm>
            <a:off x="469635" y="3243545"/>
            <a:ext cx="10105534" cy="226246"/>
          </a:xfrm>
          <a:prstGeom prst="rect">
            <a:avLst/>
          </a:prstGeom>
        </p:spPr>
      </p:pic>
      <p:pic>
        <p:nvPicPr>
          <p:cNvPr id="10" name="Picture 9">
            <a:extLst>
              <a:ext uri="{FF2B5EF4-FFF2-40B4-BE49-F238E27FC236}">
                <a16:creationId xmlns:a16="http://schemas.microsoft.com/office/drawing/2014/main" id="{48733EC1-B2C4-837D-48DF-2784EC103A2F}"/>
              </a:ext>
            </a:extLst>
          </p:cNvPr>
          <p:cNvPicPr>
            <a:picLocks noChangeAspect="1"/>
          </p:cNvPicPr>
          <p:nvPr/>
        </p:nvPicPr>
        <p:blipFill rotWithShape="1">
          <a:blip r:embed="rId6"/>
          <a:srcRect l="13477" t="41188" r="54578" b="56066"/>
          <a:stretch/>
        </p:blipFill>
        <p:spPr>
          <a:xfrm>
            <a:off x="466181" y="4162031"/>
            <a:ext cx="10108988" cy="244486"/>
          </a:xfrm>
          <a:prstGeom prst="rect">
            <a:avLst/>
          </a:prstGeom>
        </p:spPr>
      </p:pic>
      <p:pic>
        <p:nvPicPr>
          <p:cNvPr id="12" name="Picture 11">
            <a:extLst>
              <a:ext uri="{FF2B5EF4-FFF2-40B4-BE49-F238E27FC236}">
                <a16:creationId xmlns:a16="http://schemas.microsoft.com/office/drawing/2014/main" id="{4B7F2C66-924F-EE9C-765E-1DE429FD8AFE}"/>
              </a:ext>
            </a:extLst>
          </p:cNvPr>
          <p:cNvPicPr>
            <a:picLocks noChangeAspect="1"/>
          </p:cNvPicPr>
          <p:nvPr/>
        </p:nvPicPr>
        <p:blipFill rotWithShape="1">
          <a:blip r:embed="rId7"/>
          <a:srcRect l="11134" t="53732" r="53608" b="43463"/>
          <a:stretch/>
        </p:blipFill>
        <p:spPr>
          <a:xfrm>
            <a:off x="469635" y="5076413"/>
            <a:ext cx="10108988" cy="226246"/>
          </a:xfrm>
          <a:prstGeom prst="rect">
            <a:avLst/>
          </a:prstGeom>
        </p:spPr>
      </p:pic>
      <p:pic>
        <p:nvPicPr>
          <p:cNvPr id="14" name="Picture 13">
            <a:extLst>
              <a:ext uri="{FF2B5EF4-FFF2-40B4-BE49-F238E27FC236}">
                <a16:creationId xmlns:a16="http://schemas.microsoft.com/office/drawing/2014/main" id="{3F8BD6DA-3090-EC27-4981-DCB2AF78192F}"/>
              </a:ext>
            </a:extLst>
          </p:cNvPr>
          <p:cNvPicPr>
            <a:picLocks noChangeAspect="1"/>
          </p:cNvPicPr>
          <p:nvPr/>
        </p:nvPicPr>
        <p:blipFill rotWithShape="1">
          <a:blip r:embed="rId8"/>
          <a:srcRect l="11907" t="15144" r="53615" b="82017"/>
          <a:stretch/>
        </p:blipFill>
        <p:spPr>
          <a:xfrm>
            <a:off x="469635" y="6030840"/>
            <a:ext cx="10105534" cy="234067"/>
          </a:xfrm>
          <a:prstGeom prst="rect">
            <a:avLst/>
          </a:prstGeom>
        </p:spPr>
      </p:pic>
    </p:spTree>
    <p:extLst>
      <p:ext uri="{BB962C8B-B14F-4D97-AF65-F5344CB8AC3E}">
        <p14:creationId xmlns:p14="http://schemas.microsoft.com/office/powerpoint/2010/main" val="411998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6919273" cy="3323987"/>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Preview Updates</a:t>
            </a:r>
          </a:p>
          <a:p>
            <a:endParaRPr lang="en-ZA" dirty="0">
              <a:latin typeface="Arial" panose="020B0604020202020204" pitchFamily="34" charset="0"/>
              <a:cs typeface="Arial" panose="020B0604020202020204" pitchFamily="34" charset="0"/>
            </a:endParaRPr>
          </a:p>
          <a:p>
            <a:pPr marL="228600" indent="-228600">
              <a:buFont typeface="+mj-lt"/>
              <a:buAutoNum type="arabicPeriod"/>
            </a:pPr>
            <a:r>
              <a:rPr lang="en-ZA" sz="1200" dirty="0">
                <a:latin typeface="Open Sans" panose="020B0606030504020204" pitchFamily="34" charset="0"/>
              </a:rPr>
              <a:t>. The function ‘</a:t>
            </a:r>
            <a:r>
              <a:rPr lang="en-ZA" sz="1200" dirty="0" err="1">
                <a:latin typeface="Open Sans" panose="020B0606030504020204" pitchFamily="34" charset="0"/>
              </a:rPr>
              <a:t>createPreview</a:t>
            </a:r>
            <a:r>
              <a:rPr lang="en-ZA" sz="1200" dirty="0">
                <a:latin typeface="Open Sans" panose="020B0606030504020204" pitchFamily="34" charset="0"/>
              </a:rPr>
              <a:t>’ takes three parameters: preview, index and </a:t>
            </a:r>
            <a:r>
              <a:rPr lang="en-ZA" sz="1200" dirty="0" err="1">
                <a:latin typeface="Open Sans" panose="020B0606030504020204" pitchFamily="34" charset="0"/>
              </a:rPr>
              <a:t>booktotal</a:t>
            </a:r>
            <a:r>
              <a:rPr lang="en-ZA" sz="1200" dirty="0">
                <a:latin typeface="Open Sans" panose="020B0606030504020204" pitchFamily="34" charset="0"/>
              </a:rPr>
              <a:t>.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dirty="0">
                <a:latin typeface="Open Sans" panose="020B0606030504020204" pitchFamily="34" charset="0"/>
              </a:rPr>
              <a:t>The ‘</a:t>
            </a:r>
            <a:r>
              <a:rPr lang="en-ZA" sz="1200" dirty="0" err="1">
                <a:latin typeface="Open Sans" panose="020B0606030504020204" pitchFamily="34" charset="0"/>
              </a:rPr>
              <a:t>Loadbooks</a:t>
            </a:r>
            <a:r>
              <a:rPr lang="en-ZA" sz="1200" dirty="0">
                <a:latin typeface="Open Sans" panose="020B0606030504020204" pitchFamily="34" charset="0"/>
              </a:rPr>
              <a:t>’ </a:t>
            </a:r>
            <a:r>
              <a:rPr lang="en-ZA" sz="1200" dirty="0" err="1">
                <a:latin typeface="Open Sans" panose="020B0606030504020204" pitchFamily="34" charset="0"/>
              </a:rPr>
              <a:t>functon</a:t>
            </a:r>
            <a:r>
              <a:rPr lang="en-ZA" sz="1200" dirty="0">
                <a:latin typeface="Open Sans" panose="020B0606030504020204" pitchFamily="34" charset="0"/>
              </a:rPr>
              <a:t> loads and displays books based on the page by calculating the </a:t>
            </a:r>
            <a:r>
              <a:rPr lang="en-ZA" sz="1200" dirty="0" err="1">
                <a:latin typeface="Open Sans" panose="020B0606030504020204" pitchFamily="34" charset="0"/>
              </a:rPr>
              <a:t>startindex</a:t>
            </a:r>
            <a:r>
              <a:rPr lang="en-ZA" sz="1200" dirty="0">
                <a:latin typeface="Open Sans" panose="020B0606030504020204" pitchFamily="34" charset="0"/>
              </a:rPr>
              <a:t> and the </a:t>
            </a:r>
            <a:r>
              <a:rPr lang="en-ZA" sz="1200" dirty="0" err="1">
                <a:latin typeface="Open Sans" panose="020B0606030504020204" pitchFamily="34" charset="0"/>
              </a:rPr>
              <a:t>endindex</a:t>
            </a:r>
            <a:r>
              <a:rPr lang="en-ZA" sz="1200" dirty="0">
                <a:latin typeface="Open Sans" panose="020B0606030504020204" pitchFamily="34" charset="0"/>
              </a:rPr>
              <a:t> to slice the ‘matches’ array to select the books for the current page. </a:t>
            </a:r>
          </a:p>
          <a:p>
            <a:pPr marL="228600" indent="-228600">
              <a:buFont typeface="+mj-lt"/>
              <a:buAutoNum type="arabicPeriod"/>
            </a:pPr>
            <a:endParaRPr lang="en-ZA" sz="1200" dirty="0">
              <a:latin typeface="Open Sans" panose="020B0606030504020204" pitchFamily="34" charset="0"/>
            </a:endParaRPr>
          </a:p>
          <a:p>
            <a:pPr marL="228600" indent="-228600">
              <a:buFont typeface="+mj-lt"/>
              <a:buAutoNum type="arabicPeriod"/>
            </a:pPr>
            <a:r>
              <a:rPr lang="en-ZA" sz="1200" dirty="0">
                <a:latin typeface="Open Sans" panose="020B0606030504020204" pitchFamily="34" charset="0"/>
              </a:rPr>
              <a:t>The show more buttons shows the number of books left and if there are no remaining books the button is disabled </a:t>
            </a:r>
          </a:p>
          <a:p>
            <a:pPr marL="228600" indent="-228600">
              <a:buFont typeface="+mj-lt"/>
              <a:buAutoNum type="arabicPeriod"/>
            </a:pPr>
            <a:endParaRPr lang="en-ZA" sz="1200" b="0" i="0" dirty="0">
              <a:effectLst/>
              <a:latin typeface="Open Sans" panose="020B0606030504020204" pitchFamily="34" charset="0"/>
            </a:endParaRPr>
          </a:p>
          <a:p>
            <a:pPr marL="228600" indent="-228600">
              <a:buFont typeface="+mj-lt"/>
              <a:buAutoNum type="arabicPeriod"/>
            </a:pPr>
            <a:r>
              <a:rPr lang="en-ZA" sz="1200" dirty="0">
                <a:latin typeface="Open Sans" panose="020B0606030504020204" pitchFamily="34" charset="0"/>
              </a:rPr>
              <a:t>4. The page is initialised by calling the </a:t>
            </a:r>
            <a:r>
              <a:rPr lang="en-ZA" sz="1200" dirty="0" err="1">
                <a:latin typeface="Open Sans" panose="020B0606030504020204" pitchFamily="34" charset="0"/>
              </a:rPr>
              <a:t>Loadbooks</a:t>
            </a:r>
            <a:r>
              <a:rPr lang="en-ZA" sz="1200" dirty="0">
                <a:latin typeface="Open Sans" panose="020B0606030504020204" pitchFamily="34" charset="0"/>
              </a:rPr>
              <a:t>. When the button is clicked the </a:t>
            </a:r>
            <a:r>
              <a:rPr lang="en-ZA" sz="1200" dirty="0" err="1">
                <a:latin typeface="Open Sans" panose="020B0606030504020204" pitchFamily="34" charset="0"/>
              </a:rPr>
              <a:t>loadbooks</a:t>
            </a:r>
            <a:r>
              <a:rPr lang="en-ZA" sz="1200" dirty="0">
                <a:latin typeface="Open Sans" panose="020B0606030504020204" pitchFamily="34" charset="0"/>
              </a:rPr>
              <a:t> loads again for the next batch of books. </a:t>
            </a:r>
          </a:p>
          <a:p>
            <a:endParaRPr lang="en-ZA" sz="1200" b="0" i="0" dirty="0">
              <a:effectLst/>
              <a:latin typeface="Open Sans" panose="020B0606030504020204" pitchFamily="34" charset="0"/>
            </a:endParaRPr>
          </a:p>
          <a:p>
            <a:r>
              <a:rPr lang="en-ZA" sz="1200" dirty="0">
                <a:latin typeface="Open Sans" panose="020B0606030504020204" pitchFamily="34" charset="0"/>
              </a:rPr>
              <a:t>Summary </a:t>
            </a:r>
          </a:p>
          <a:p>
            <a:r>
              <a:rPr lang="en-ZA" sz="1200" b="0" i="0" dirty="0">
                <a:effectLst/>
                <a:latin typeface="Open Sans" panose="020B0606030504020204" pitchFamily="34" charset="0"/>
              </a:rPr>
              <a:t>Books are displayed in batche</a:t>
            </a:r>
            <a:r>
              <a:rPr lang="en-ZA" sz="1200" dirty="0">
                <a:latin typeface="Open Sans" panose="020B0606030504020204" pitchFamily="34" charset="0"/>
              </a:rPr>
              <a:t>s and loads in baches when the show more button is clicked. </a:t>
            </a:r>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D05EED0E-912B-F728-9CE7-E7EC28687AE5}"/>
              </a:ext>
            </a:extLst>
          </p:cNvPr>
          <p:cNvPicPr>
            <a:picLocks noChangeAspect="1"/>
          </p:cNvPicPr>
          <p:nvPr/>
        </p:nvPicPr>
        <p:blipFill rotWithShape="1">
          <a:blip r:embed="rId2"/>
          <a:srcRect l="57686" t="8975" r="25399" b="5242"/>
          <a:stretch/>
        </p:blipFill>
        <p:spPr>
          <a:xfrm>
            <a:off x="7422206" y="126724"/>
            <a:ext cx="4630366" cy="6604552"/>
          </a:xfrm>
          <a:prstGeom prst="rect">
            <a:avLst/>
          </a:prstGeom>
        </p:spPr>
      </p:pic>
    </p:spTree>
    <p:extLst>
      <p:ext uri="{BB962C8B-B14F-4D97-AF65-F5344CB8AC3E}">
        <p14:creationId xmlns:p14="http://schemas.microsoft.com/office/powerpoint/2010/main" val="23200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5241302" cy="5170646"/>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Book Summary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Modal is opened upon button being clicked using an </a:t>
            </a:r>
            <a:r>
              <a:rPr lang="en-ZA" sz="1200" b="0" i="0" dirty="0" err="1">
                <a:effectLst/>
                <a:latin typeface="Open Sans" panose="020B0606030504020204" pitchFamily="34" charset="0"/>
              </a:rPr>
              <a:t>eventlistener</a:t>
            </a:r>
            <a:r>
              <a:rPr lang="en-ZA" sz="1200" b="0" i="0" dirty="0">
                <a:effectLst/>
                <a:latin typeface="Open Sans" panose="020B0606030504020204" pitchFamily="34" charset="0"/>
              </a:rPr>
              <a:t>.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Variable ‘active’ is declared which is used to store information about the clicked item.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A loop is used to check if each element has a ‘data-preview’ attribute. If an attribute is found, a matching item is found using the id property of array items. When the item is found, it is assigned to the active variable and breaks the loop. If there is no match, the code the returns indicating that there is no further action.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When a matching item has been found, the following updates take place in the modal: Image, Title, authors name, book info and publication year are set to the active items.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Using an </a:t>
            </a:r>
            <a:r>
              <a:rPr lang="en-ZA" sz="1200" b="0" i="0" dirty="0" err="1">
                <a:effectLst/>
                <a:latin typeface="Open Sans" panose="020B0606030504020204" pitchFamily="34" charset="0"/>
              </a:rPr>
              <a:t>eventlistener</a:t>
            </a:r>
            <a:r>
              <a:rPr lang="en-ZA" sz="1200" b="0" i="0" dirty="0">
                <a:effectLst/>
                <a:latin typeface="Open Sans" panose="020B0606030504020204" pitchFamily="34" charset="0"/>
              </a:rPr>
              <a:t> if the button is clicked the modal is set to close. </a:t>
            </a:r>
          </a:p>
          <a:p>
            <a:pPr marL="228600" indent="-228600">
              <a:buAutoNum type="arabicPeriod"/>
            </a:pPr>
            <a:endParaRPr lang="en-ZA" sz="1200" dirty="0">
              <a:latin typeface="Open Sans" panose="020B0606030504020204" pitchFamily="34" charset="0"/>
            </a:endParaRPr>
          </a:p>
          <a:p>
            <a:r>
              <a:rPr lang="en-ZA" sz="1200" b="0" i="0" dirty="0">
                <a:effectLst/>
                <a:latin typeface="Open Sans" panose="020B0606030504020204" pitchFamily="34" charset="0"/>
              </a:rPr>
              <a:t>Summary </a:t>
            </a:r>
          </a:p>
          <a:p>
            <a:r>
              <a:rPr lang="en-ZA" sz="1200" dirty="0">
                <a:latin typeface="Open Sans" panose="020B0606030504020204" pitchFamily="34" charset="0"/>
              </a:rPr>
              <a:t>Updates about the clicked item are made to the modal. These updates include the Book Summary, publication year, author name, book image and book title. </a:t>
            </a:r>
            <a:endParaRPr lang="en-ZA" sz="1200" b="0" i="0" dirty="0">
              <a:effectLst/>
              <a:latin typeface="Open Sans" panose="020B0606030504020204" pitchFamily="34" charset="0"/>
            </a:endParaRPr>
          </a:p>
          <a:p>
            <a:pPr marL="228600" indent="-228600">
              <a:buAutoNum type="arabicPeriod"/>
            </a:pPr>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p:txBody>
      </p:sp>
      <p:pic>
        <p:nvPicPr>
          <p:cNvPr id="8" name="Picture 7">
            <a:extLst>
              <a:ext uri="{FF2B5EF4-FFF2-40B4-BE49-F238E27FC236}">
                <a16:creationId xmlns:a16="http://schemas.microsoft.com/office/drawing/2014/main" id="{F5C675EC-6865-A189-212E-811FD7476A67}"/>
              </a:ext>
            </a:extLst>
          </p:cNvPr>
          <p:cNvPicPr>
            <a:picLocks noChangeAspect="1"/>
          </p:cNvPicPr>
          <p:nvPr/>
        </p:nvPicPr>
        <p:blipFill rotWithShape="1">
          <a:blip r:embed="rId2"/>
          <a:srcRect l="15479" t="22087" r="50879" b="11776"/>
          <a:stretch/>
        </p:blipFill>
        <p:spPr>
          <a:xfrm>
            <a:off x="5839795" y="86746"/>
            <a:ext cx="6239083" cy="6643991"/>
          </a:xfrm>
          <a:prstGeom prst="rect">
            <a:avLst/>
          </a:prstGeom>
        </p:spPr>
      </p:pic>
    </p:spTree>
    <p:extLst>
      <p:ext uri="{BB962C8B-B14F-4D97-AF65-F5344CB8AC3E}">
        <p14:creationId xmlns:p14="http://schemas.microsoft.com/office/powerpoint/2010/main" val="3769636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6325385" cy="4985980"/>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Filter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Click event listener is added to the ‘</a:t>
            </a:r>
            <a:r>
              <a:rPr lang="en-ZA" sz="1200" b="0" i="0" dirty="0" err="1">
                <a:effectLst/>
                <a:latin typeface="Open Sans" panose="020B0606030504020204" pitchFamily="34" charset="0"/>
              </a:rPr>
              <a:t>datasearchheader</a:t>
            </a:r>
            <a:r>
              <a:rPr lang="en-ZA" sz="1200" b="0" i="0" dirty="0">
                <a:effectLst/>
                <a:latin typeface="Open Sans" panose="020B0606030504020204" pitchFamily="34" charset="0"/>
              </a:rPr>
              <a:t>’ element. When clicked, it triggers the </a:t>
            </a:r>
            <a:r>
              <a:rPr lang="en-ZA" sz="1200" b="0" i="0" dirty="0" err="1">
                <a:effectLst/>
                <a:latin typeface="Open Sans" panose="020B0606030504020204" pitchFamily="34" charset="0"/>
              </a:rPr>
              <a:t>showModal</a:t>
            </a:r>
            <a:r>
              <a:rPr lang="en-ZA" sz="1200" b="0" i="0" dirty="0">
                <a:effectLst/>
                <a:latin typeface="Open Sans" panose="020B0606030504020204" pitchFamily="34" charset="0"/>
              </a:rPr>
              <a:t> overlay and sets focus on the ‘</a:t>
            </a:r>
            <a:r>
              <a:rPr lang="en-ZA" sz="1200" b="0" i="0" dirty="0" err="1">
                <a:effectLst/>
                <a:latin typeface="Open Sans" panose="020B0606030504020204" pitchFamily="34" charset="0"/>
              </a:rPr>
              <a:t>datasearchtitle</a:t>
            </a:r>
            <a:r>
              <a:rPr lang="en-ZA" sz="1200" b="0" i="0" dirty="0">
                <a:effectLst/>
                <a:latin typeface="Open Sans" panose="020B0606030504020204" pitchFamily="34" charset="0"/>
              </a:rPr>
              <a:t>’ element so that the </a:t>
            </a:r>
            <a:r>
              <a:rPr lang="en-ZA" sz="1200" b="0" i="0" dirty="0" err="1">
                <a:effectLst/>
                <a:latin typeface="Open Sans" panose="020B0606030504020204" pitchFamily="34" charset="0"/>
              </a:rPr>
              <a:t>curosor</a:t>
            </a:r>
            <a:r>
              <a:rPr lang="en-ZA" sz="1200" b="0" i="0" dirty="0">
                <a:effectLst/>
                <a:latin typeface="Open Sans" panose="020B0606030504020204" pitchFamily="34" charset="0"/>
              </a:rPr>
              <a:t> will be placed on the input field, ready for users. </a:t>
            </a: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Creates a document fragment which is used to hold elements. Appends “All genres” to a </a:t>
            </a:r>
            <a:r>
              <a:rPr lang="en-ZA" sz="1200" b="0" i="0" dirty="0" err="1">
                <a:effectLst/>
                <a:latin typeface="Open Sans" panose="020B0606030504020204" pitchFamily="34" charset="0"/>
              </a:rPr>
              <a:t>genresFragment</a:t>
            </a:r>
            <a:r>
              <a:rPr lang="en-ZA" sz="1200" b="0" i="0" dirty="0">
                <a:effectLst/>
                <a:latin typeface="Open Sans" panose="020B0606030504020204" pitchFamily="34" charset="0"/>
              </a:rPr>
              <a:t> and then iterates through genres object using a loop. Inside the loop, there is an option element for the different genres and sets its value to an id and  the text content to the name of the genre. </a:t>
            </a:r>
            <a:r>
              <a:rPr lang="en-ZA" sz="1200" dirty="0">
                <a:latin typeface="Open Sans" panose="020B0606030504020204" pitchFamily="34" charset="0"/>
              </a:rPr>
              <a:t>The different genre options are appended to the ‘</a:t>
            </a:r>
            <a:r>
              <a:rPr lang="en-ZA" sz="1200" dirty="0" err="1">
                <a:latin typeface="Open Sans" panose="020B0606030504020204" pitchFamily="34" charset="0"/>
              </a:rPr>
              <a:t>genresfragment</a:t>
            </a:r>
            <a:r>
              <a:rPr lang="en-ZA" sz="1200" dirty="0">
                <a:latin typeface="Open Sans" panose="020B0606030504020204" pitchFamily="34" charset="0"/>
              </a:rPr>
              <a:t>’ which is then appended to the ‘</a:t>
            </a:r>
            <a:r>
              <a:rPr lang="en-ZA" sz="1200" dirty="0" err="1">
                <a:latin typeface="Open Sans" panose="020B0606030504020204" pitchFamily="34" charset="0"/>
              </a:rPr>
              <a:t>dataSearchGenres</a:t>
            </a:r>
            <a:r>
              <a:rPr lang="en-ZA" sz="1200" dirty="0">
                <a:latin typeface="Open Sans" panose="020B0606030504020204" pitchFamily="34" charset="0"/>
              </a:rPr>
              <a:t>’ element to create a dropdown select element.</a:t>
            </a:r>
            <a:endParaRPr lang="en-ZA" sz="1200" b="0" i="0" dirty="0">
              <a:effectLst/>
              <a:latin typeface="Open Sans" panose="020B0606030504020204" pitchFamily="34" charset="0"/>
            </a:endParaRPr>
          </a:p>
          <a:p>
            <a:pPr marL="228600" indent="-228600">
              <a:buAutoNum type="arabicPeriod"/>
            </a:pPr>
            <a:endParaRPr lang="en-ZA" sz="1200" dirty="0">
              <a:latin typeface="Open Sans" panose="020B0606030504020204" pitchFamily="34" charset="0"/>
            </a:endParaRPr>
          </a:p>
          <a:p>
            <a:pPr marL="228600" indent="-228600">
              <a:buAutoNum type="arabicPeriod"/>
            </a:pPr>
            <a:r>
              <a:rPr lang="en-ZA" sz="1200" b="0" i="0" dirty="0">
                <a:effectLst/>
                <a:latin typeface="Open Sans" panose="020B0606030504020204" pitchFamily="34" charset="0"/>
              </a:rPr>
              <a:t>Creates a document fragment which is used to hold elements. Appends “All authors” to a </a:t>
            </a:r>
            <a:r>
              <a:rPr lang="en-ZA" sz="1200" dirty="0" err="1">
                <a:latin typeface="Open Sans" panose="020B0606030504020204" pitchFamily="34" charset="0"/>
              </a:rPr>
              <a:t>authors</a:t>
            </a:r>
            <a:r>
              <a:rPr lang="en-ZA" sz="1200" b="0" i="0" dirty="0" err="1">
                <a:effectLst/>
                <a:latin typeface="Open Sans" panose="020B0606030504020204" pitchFamily="34" charset="0"/>
              </a:rPr>
              <a:t>Fragment</a:t>
            </a:r>
            <a:r>
              <a:rPr lang="en-ZA" sz="1200" b="0" i="0" dirty="0">
                <a:effectLst/>
                <a:latin typeface="Open Sans" panose="020B0606030504020204" pitchFamily="34" charset="0"/>
              </a:rPr>
              <a:t> and then iterates through genres object using a loop. Inside the loop, there is an option element for the different genres and sets its value to any and  the text content to the author name. </a:t>
            </a:r>
            <a:r>
              <a:rPr lang="en-ZA" sz="1200" dirty="0">
                <a:latin typeface="Open Sans" panose="020B0606030504020204" pitchFamily="34" charset="0"/>
              </a:rPr>
              <a:t>The different author options are appended to the ‘</a:t>
            </a:r>
            <a:r>
              <a:rPr lang="en-ZA" sz="1200" dirty="0" err="1">
                <a:latin typeface="Open Sans" panose="020B0606030504020204" pitchFamily="34" charset="0"/>
              </a:rPr>
              <a:t>authorsfragment</a:t>
            </a:r>
            <a:r>
              <a:rPr lang="en-ZA" sz="1200" dirty="0">
                <a:latin typeface="Open Sans" panose="020B0606030504020204" pitchFamily="34" charset="0"/>
              </a:rPr>
              <a:t>’ which is then appended to the ‘</a:t>
            </a:r>
            <a:r>
              <a:rPr lang="en-ZA" sz="1200" dirty="0" err="1">
                <a:latin typeface="Open Sans" panose="020B0606030504020204" pitchFamily="34" charset="0"/>
              </a:rPr>
              <a:t>dataSearchAuthors</a:t>
            </a:r>
            <a:r>
              <a:rPr lang="en-ZA" sz="1200" dirty="0">
                <a:latin typeface="Open Sans" panose="020B0606030504020204" pitchFamily="34" charset="0"/>
              </a:rPr>
              <a:t>’ element to create a dropdown select element of the different genres</a:t>
            </a:r>
          </a:p>
          <a:p>
            <a:pPr marL="228600" indent="-228600">
              <a:buAutoNum type="arabicPeriod"/>
            </a:pPr>
            <a:endParaRPr lang="en-ZA" sz="1200" b="0" i="0" dirty="0">
              <a:effectLst/>
              <a:latin typeface="Open Sans" panose="020B0606030504020204" pitchFamily="34" charset="0"/>
            </a:endParaRPr>
          </a:p>
          <a:p>
            <a:pPr marL="228600" indent="-228600">
              <a:buAutoNum type="arabicPeriod"/>
            </a:pPr>
            <a:endParaRPr lang="en-ZA" sz="1200" dirty="0">
              <a:latin typeface="Open Sans" panose="020B0606030504020204" pitchFamily="34" charset="0"/>
            </a:endParaRPr>
          </a:p>
          <a:p>
            <a:r>
              <a:rPr lang="en-ZA" sz="1200" b="0" i="0" dirty="0">
                <a:effectLst/>
                <a:latin typeface="Open Sans" panose="020B0606030504020204" pitchFamily="34" charset="0"/>
              </a:rPr>
              <a:t>Summary </a:t>
            </a:r>
          </a:p>
          <a:p>
            <a:r>
              <a:rPr lang="en-ZA" sz="1200" dirty="0">
                <a:latin typeface="Open Sans" panose="020B0606030504020204" pitchFamily="34" charset="0"/>
              </a:rPr>
              <a:t>Dropdown menu’s are populated to select from a list of authors or genres.</a:t>
            </a:r>
            <a:endParaRPr lang="en-ZA" sz="1200" b="0" i="0" dirty="0">
              <a:effectLst/>
              <a:latin typeface="Open Sans" panose="020B0606030504020204" pitchFamily="34" charset="0"/>
            </a:endParaRPr>
          </a:p>
          <a:p>
            <a:pPr marL="228600" indent="-228600">
              <a:buAutoNum type="arabicPeriod"/>
            </a:pPr>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36ADC7C8-7654-5BB7-9F02-E415D2BE303D}"/>
              </a:ext>
            </a:extLst>
          </p:cNvPr>
          <p:cNvPicPr>
            <a:picLocks noChangeAspect="1"/>
          </p:cNvPicPr>
          <p:nvPr/>
        </p:nvPicPr>
        <p:blipFill rotWithShape="1">
          <a:blip r:embed="rId3"/>
          <a:srcRect l="57766" t="28180" r="28431" b="5984"/>
          <a:stretch/>
        </p:blipFill>
        <p:spPr>
          <a:xfrm>
            <a:off x="7140800" y="121596"/>
            <a:ext cx="4931225" cy="6614807"/>
          </a:xfrm>
          <a:prstGeom prst="rect">
            <a:avLst/>
          </a:prstGeom>
        </p:spPr>
      </p:pic>
    </p:spTree>
    <p:extLst>
      <p:ext uri="{BB962C8B-B14F-4D97-AF65-F5344CB8AC3E}">
        <p14:creationId xmlns:p14="http://schemas.microsoft.com/office/powerpoint/2010/main" val="7467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6344740" cy="4985980"/>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Search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An </a:t>
            </a:r>
            <a:r>
              <a:rPr lang="en-ZA" sz="1200" b="0" i="0" dirty="0" err="1">
                <a:effectLst/>
                <a:latin typeface="Open Sans" panose="020B0606030504020204" pitchFamily="34" charset="0"/>
              </a:rPr>
              <a:t>eventlistener</a:t>
            </a:r>
            <a:r>
              <a:rPr lang="en-ZA" sz="1200" b="0" i="0" dirty="0">
                <a:effectLst/>
                <a:latin typeface="Open Sans" panose="020B0606030504020204" pitchFamily="34" charset="0"/>
              </a:rPr>
              <a:t> is added to the </a:t>
            </a:r>
            <a:r>
              <a:rPr lang="en-ZA" sz="1200" b="0" i="0" dirty="0" err="1">
                <a:effectLst/>
                <a:latin typeface="Open Sans" panose="020B0606030504020204" pitchFamily="34" charset="0"/>
              </a:rPr>
              <a:t>dataSearchForm</a:t>
            </a:r>
            <a:r>
              <a:rPr lang="en-ZA" sz="1200" dirty="0">
                <a:latin typeface="Open Sans" panose="020B0606030504020204" pitchFamily="34" charset="0"/>
              </a:rPr>
              <a:t> so when the search is “submitted”, the call-back function is executed. </a:t>
            </a:r>
          </a:p>
          <a:p>
            <a:endParaRPr lang="en-ZA" sz="1200" dirty="0">
              <a:latin typeface="Open Sans" panose="020B0606030504020204" pitchFamily="34" charset="0"/>
            </a:endParaRPr>
          </a:p>
          <a:p>
            <a:r>
              <a:rPr lang="en-ZA" sz="1200" dirty="0">
                <a:latin typeface="Open Sans" panose="020B0606030504020204" pitchFamily="34" charset="0"/>
              </a:rPr>
              <a:t>2. Creates a new form data element containing all the data submitted.</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3. Converts form data into new object filters which holds the users input info.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4. Loops through array to check if each book matches search criteria given by the user. (Title, genre, author)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5. If there are no matching books the UI is updated to show a message. If there are matching books UI is updated to display books.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6. Overlay is closed</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7. Cancel button resets the page. </a:t>
            </a:r>
          </a:p>
          <a:p>
            <a:pPr marL="228600" indent="-228600">
              <a:buAutoNum type="arabicPeriod"/>
            </a:pPr>
            <a:endParaRPr lang="en-ZA" sz="1200" dirty="0">
              <a:latin typeface="Open Sans" panose="020B0606030504020204" pitchFamily="34" charset="0"/>
            </a:endParaRPr>
          </a:p>
          <a:p>
            <a:r>
              <a:rPr lang="en-ZA" sz="1200" dirty="0">
                <a:latin typeface="Open Sans" panose="020B0606030504020204" pitchFamily="34" charset="0"/>
              </a:rPr>
              <a:t>Summary </a:t>
            </a:r>
          </a:p>
          <a:p>
            <a:r>
              <a:rPr lang="en-ZA" sz="1200" dirty="0">
                <a:latin typeface="Open Sans" panose="020B0606030504020204" pitchFamily="34" charset="0"/>
              </a:rPr>
              <a:t>A search function is created for a list of books based on a users inputs. It displays available books or a message if no books are available as pe the users input. </a:t>
            </a:r>
          </a:p>
          <a:p>
            <a:pPr marL="228600" indent="-228600">
              <a:buAutoNum type="arabicPeriod"/>
            </a:pPr>
            <a:endParaRPr lang="en-ZA" sz="1200" dirty="0">
              <a:latin typeface="Open Sans" panose="020B0606030504020204" pitchFamily="34" charset="0"/>
            </a:endParaRPr>
          </a:p>
          <a:p>
            <a:pPr marL="228600" indent="-228600">
              <a:buAutoNum type="arabicPeriod"/>
            </a:pPr>
            <a:endParaRPr lang="en-ZA" sz="1200" dirty="0">
              <a:latin typeface="Open Sans" panose="020B0606030504020204" pitchFamily="34" charset="0"/>
            </a:endParaRPr>
          </a:p>
          <a:p>
            <a:pPr marL="228600" indent="-228600">
              <a:buAutoNum type="arabicPeriod"/>
            </a:pPr>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B3019595-85A8-2174-7885-6EFFD1F49C6C}"/>
              </a:ext>
            </a:extLst>
          </p:cNvPr>
          <p:cNvPicPr>
            <a:picLocks noChangeAspect="1"/>
          </p:cNvPicPr>
          <p:nvPr/>
        </p:nvPicPr>
        <p:blipFill rotWithShape="1">
          <a:blip r:embed="rId2"/>
          <a:srcRect l="57766" t="8072" r="22766" b="5974"/>
          <a:stretch/>
        </p:blipFill>
        <p:spPr>
          <a:xfrm>
            <a:off x="6721813" y="113204"/>
            <a:ext cx="5340484" cy="6631592"/>
          </a:xfrm>
          <a:prstGeom prst="rect">
            <a:avLst/>
          </a:prstGeom>
        </p:spPr>
      </p:pic>
    </p:spTree>
    <p:extLst>
      <p:ext uri="{BB962C8B-B14F-4D97-AF65-F5344CB8AC3E}">
        <p14:creationId xmlns:p14="http://schemas.microsoft.com/office/powerpoint/2010/main" val="391372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087C3-FDBF-C467-6A64-1FB135192B14}"/>
              </a:ext>
            </a:extLst>
          </p:cNvPr>
          <p:cNvSpPr txBox="1"/>
          <p:nvPr/>
        </p:nvSpPr>
        <p:spPr>
          <a:xfrm>
            <a:off x="377073" y="386499"/>
            <a:ext cx="5750351" cy="4431983"/>
          </a:xfrm>
          <a:prstGeom prst="rect">
            <a:avLst/>
          </a:prstGeom>
          <a:noFill/>
        </p:spPr>
        <p:txBody>
          <a:bodyPr wrap="square" rtlCol="0">
            <a:spAutoFit/>
          </a:bodyPr>
          <a:lstStyle/>
          <a:p>
            <a:r>
              <a:rPr lang="en-ZA" sz="2400" b="1" dirty="0">
                <a:latin typeface="Arial" panose="020B0604020202020204" pitchFamily="34" charset="0"/>
                <a:cs typeface="Arial" panose="020B0604020202020204" pitchFamily="34" charset="0"/>
              </a:rPr>
              <a:t>Theme Updates</a:t>
            </a:r>
          </a:p>
          <a:p>
            <a:endParaRPr lang="en-ZA" dirty="0">
              <a:latin typeface="Arial" panose="020B0604020202020204" pitchFamily="34" charset="0"/>
              <a:cs typeface="Arial" panose="020B0604020202020204" pitchFamily="34" charset="0"/>
            </a:endParaRPr>
          </a:p>
          <a:p>
            <a:pPr marL="228600" indent="-228600">
              <a:buAutoNum type="arabicPeriod"/>
            </a:pPr>
            <a:r>
              <a:rPr lang="en-ZA" sz="1200" b="0" i="0" dirty="0">
                <a:effectLst/>
                <a:latin typeface="Open Sans" panose="020B0606030504020204" pitchFamily="34" charset="0"/>
              </a:rPr>
              <a:t>An event listener is called on “</a:t>
            </a:r>
            <a:r>
              <a:rPr lang="en-ZA" sz="1200" b="0" i="0" dirty="0" err="1">
                <a:effectLst/>
                <a:latin typeface="Open Sans" panose="020B0606030504020204" pitchFamily="34" charset="0"/>
              </a:rPr>
              <a:t>dataSettingsHeader</a:t>
            </a:r>
            <a:r>
              <a:rPr lang="en-ZA" sz="1200" b="0" i="0" dirty="0">
                <a:effectLst/>
                <a:latin typeface="Open Sans" panose="020B0606030504020204" pitchFamily="34" charset="0"/>
              </a:rPr>
              <a:t>” to open the Modal for the night and day function when the button is clicked</a:t>
            </a:r>
          </a:p>
          <a:p>
            <a:endParaRPr lang="en-ZA" sz="1200" b="0" i="0" dirty="0">
              <a:effectLst/>
              <a:latin typeface="Open Sans" panose="020B0606030504020204" pitchFamily="34" charset="0"/>
            </a:endParaRPr>
          </a:p>
          <a:p>
            <a:r>
              <a:rPr lang="en-ZA" sz="1200" dirty="0">
                <a:latin typeface="Open Sans" panose="020B0606030504020204" pitchFamily="34" charset="0"/>
              </a:rPr>
              <a:t>2. Two variables “night” and “day” are defined, each with two properties “light” and “day” which are the colour schemes used for the themes. </a:t>
            </a:r>
          </a:p>
          <a:p>
            <a:endParaRPr lang="en-ZA" sz="1200" dirty="0">
              <a:latin typeface="Open Sans" panose="020B0606030504020204" pitchFamily="34" charset="0"/>
            </a:endParaRPr>
          </a:p>
          <a:p>
            <a:r>
              <a:rPr lang="en-ZA" sz="1200" dirty="0">
                <a:latin typeface="Open Sans" panose="020B0606030504020204" pitchFamily="34" charset="0"/>
              </a:rPr>
              <a:t>3. Sets The two CSS variables, which are chosen depending on the “result” of which option is chosen. And the Model set to automatically close upon selecting a new theme. </a:t>
            </a:r>
          </a:p>
          <a:p>
            <a:endParaRPr lang="en-ZA" sz="1200" dirty="0">
              <a:latin typeface="Open Sans" panose="020B0606030504020204" pitchFamily="34" charset="0"/>
            </a:endParaRPr>
          </a:p>
          <a:p>
            <a:r>
              <a:rPr lang="en-ZA" sz="1200" dirty="0">
                <a:latin typeface="Open Sans" panose="020B0606030504020204" pitchFamily="34" charset="0"/>
              </a:rPr>
              <a:t>4. An event listener is used to close the Model for the night and day function when the cancel button is clicked. </a:t>
            </a:r>
          </a:p>
          <a:p>
            <a:endParaRPr lang="en-ZA" sz="1200" dirty="0">
              <a:latin typeface="Open Sans" panose="020B0606030504020204" pitchFamily="34" charset="0"/>
            </a:endParaRPr>
          </a:p>
          <a:p>
            <a:endParaRPr lang="en-ZA" sz="1200" dirty="0">
              <a:latin typeface="Open Sans" panose="020B0606030504020204" pitchFamily="34" charset="0"/>
            </a:endParaRPr>
          </a:p>
          <a:p>
            <a:r>
              <a:rPr lang="en-ZA" sz="1200" dirty="0">
                <a:latin typeface="Open Sans" panose="020B0606030504020204" pitchFamily="34" charset="0"/>
              </a:rPr>
              <a:t>Summary</a:t>
            </a:r>
          </a:p>
          <a:p>
            <a:r>
              <a:rPr lang="en-ZA" sz="1200" dirty="0">
                <a:latin typeface="Open Sans" panose="020B0606030504020204" pitchFamily="34" charset="0"/>
              </a:rPr>
              <a:t>Header button clicks, opens the modal. Form Submission updates theme colours. Cancel button closes the modal. CSS variables define the colour scheme. </a:t>
            </a:r>
          </a:p>
          <a:p>
            <a:pPr marL="228600" indent="-228600">
              <a:buAutoNum type="arabicPeriod"/>
            </a:pPr>
            <a:endParaRPr lang="en-ZA" sz="1200" b="0" i="0" dirty="0">
              <a:effectLst/>
              <a:latin typeface="Open Sans" panose="020B0606030504020204" pitchFamily="34" charset="0"/>
            </a:endParaRPr>
          </a:p>
          <a:p>
            <a:endParaRPr lang="en-ZA" sz="1200" b="0" i="0" dirty="0">
              <a:effectLst/>
              <a:latin typeface="Open Sans" panose="020B0606030504020204" pitchFamily="34" charset="0"/>
            </a:endParaRPr>
          </a:p>
        </p:txBody>
      </p:sp>
      <p:pic>
        <p:nvPicPr>
          <p:cNvPr id="3" name="Picture 2">
            <a:extLst>
              <a:ext uri="{FF2B5EF4-FFF2-40B4-BE49-F238E27FC236}">
                <a16:creationId xmlns:a16="http://schemas.microsoft.com/office/drawing/2014/main" id="{0465DDDA-45B6-1D97-2ADB-C685922F879F}"/>
              </a:ext>
            </a:extLst>
          </p:cNvPr>
          <p:cNvPicPr>
            <a:picLocks noChangeAspect="1"/>
          </p:cNvPicPr>
          <p:nvPr/>
        </p:nvPicPr>
        <p:blipFill rotWithShape="1">
          <a:blip r:embed="rId3"/>
          <a:srcRect l="57990" t="22688" r="27706" b="18303"/>
          <a:stretch/>
        </p:blipFill>
        <p:spPr>
          <a:xfrm>
            <a:off x="6325386" y="131975"/>
            <a:ext cx="5750351" cy="6671755"/>
          </a:xfrm>
          <a:prstGeom prst="rect">
            <a:avLst/>
          </a:prstGeom>
        </p:spPr>
      </p:pic>
    </p:spTree>
    <p:extLst>
      <p:ext uri="{BB962C8B-B14F-4D97-AF65-F5344CB8AC3E}">
        <p14:creationId xmlns:p14="http://schemas.microsoft.com/office/powerpoint/2010/main" val="1928529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1410</Words>
  <Application>Microsoft Office PowerPoint</Application>
  <PresentationFormat>Widescreen</PresentationFormat>
  <Paragraphs>147</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Open Sans</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Nelson Mandela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Moodley, Noeleen Kylie (Ms) (Summerstrand Campus North)</dc:creator>
  <cp:lastModifiedBy>Moodley, Noeleen Kylie (Ms) (Summerstrand Campus North)</cp:lastModifiedBy>
  <cp:revision>28</cp:revision>
  <dcterms:created xsi:type="dcterms:W3CDTF">2023-08-08T07:24:43Z</dcterms:created>
  <dcterms:modified xsi:type="dcterms:W3CDTF">2023-09-11T11:05:36Z</dcterms:modified>
</cp:coreProperties>
</file>